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embeddedFontLst>
    <p:embeddedFont>
      <p:font typeface="Century Gothic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iRdPVFRakAjfdzZtpX2NRb+40H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2" Type="http://schemas.openxmlformats.org/officeDocument/2006/relationships/slide" Target="slides/slide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9" name="Google Shape;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4" name="Google Shape;10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9" name="Google Shape;10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4" name="Google Shape;11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5" name="Google Shape;12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DB9"/>
              </a:buClr>
              <a:buSzPts val="3200"/>
              <a:buNone/>
              <a:defRPr>
                <a:solidFill>
                  <a:srgbClr val="888DB9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DB9"/>
              </a:buClr>
              <a:buSzPts val="2800"/>
              <a:buNone/>
              <a:defRPr>
                <a:solidFill>
                  <a:srgbClr val="888DB9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DB9"/>
              </a:buClr>
              <a:buSzPts val="2400"/>
              <a:buNone/>
              <a:defRPr>
                <a:solidFill>
                  <a:srgbClr val="888DB9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DB9"/>
              </a:buClr>
              <a:buSzPts val="2000"/>
              <a:buNone/>
              <a:defRPr>
                <a:solidFill>
                  <a:srgbClr val="888DB9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DB9"/>
              </a:buClr>
              <a:buSzPts val="2000"/>
              <a:buNone/>
              <a:defRPr>
                <a:solidFill>
                  <a:srgbClr val="888DB9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DB9"/>
              </a:buClr>
              <a:buSzPts val="2000"/>
              <a:buNone/>
              <a:defRPr>
                <a:solidFill>
                  <a:srgbClr val="888DB9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DB9"/>
              </a:buClr>
              <a:buSzPts val="2000"/>
              <a:buNone/>
              <a:defRPr>
                <a:solidFill>
                  <a:srgbClr val="888DB9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DB9"/>
              </a:buClr>
              <a:buSzPts val="2000"/>
              <a:buNone/>
              <a:defRPr>
                <a:solidFill>
                  <a:srgbClr val="888DB9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DB9"/>
              </a:buClr>
              <a:buSzPts val="2000"/>
              <a:buNone/>
              <a:defRPr>
                <a:solidFill>
                  <a:srgbClr val="888DB9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tekst pionowy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pionowy i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7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główek sekcji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DB9"/>
              </a:buClr>
              <a:buSzPts val="2000"/>
              <a:buNone/>
              <a:defRPr sz="2000">
                <a:solidFill>
                  <a:srgbClr val="888DB9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DB9"/>
              </a:buClr>
              <a:buSzPts val="1800"/>
              <a:buNone/>
              <a:defRPr sz="1800">
                <a:solidFill>
                  <a:srgbClr val="888DB9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DB9"/>
              </a:buClr>
              <a:buSzPts val="1600"/>
              <a:buNone/>
              <a:defRPr sz="1600">
                <a:solidFill>
                  <a:srgbClr val="888DB9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DB9"/>
              </a:buClr>
              <a:buSzPts val="1400"/>
              <a:buNone/>
              <a:defRPr sz="1400">
                <a:solidFill>
                  <a:srgbClr val="888DB9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DB9"/>
              </a:buClr>
              <a:buSzPts val="1400"/>
              <a:buNone/>
              <a:defRPr sz="1400">
                <a:solidFill>
                  <a:srgbClr val="888DB9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DB9"/>
              </a:buClr>
              <a:buSzPts val="1400"/>
              <a:buNone/>
              <a:defRPr sz="1400">
                <a:solidFill>
                  <a:srgbClr val="888DB9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DB9"/>
              </a:buClr>
              <a:buSzPts val="1400"/>
              <a:buNone/>
              <a:defRPr sz="1400">
                <a:solidFill>
                  <a:srgbClr val="888DB9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DB9"/>
              </a:buClr>
              <a:buSzPts val="1400"/>
              <a:buNone/>
              <a:defRPr sz="1400">
                <a:solidFill>
                  <a:srgbClr val="888DB9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DB9"/>
              </a:buClr>
              <a:buSzPts val="1400"/>
              <a:buNone/>
              <a:defRPr sz="1400">
                <a:solidFill>
                  <a:srgbClr val="888DB9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wa elementy zawartości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ównanie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lko tytuł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y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wartość z podpise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 z podpise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" name="Google Shape;9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" name="Google Shape;10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4572009" y="2689080"/>
            <a:ext cx="4318200" cy="25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entury Gothic"/>
              <a:buNone/>
            </a:pPr>
            <a:r>
              <a:rPr lang="pl-PL" sz="4800" b="1" i="1"/>
              <a:t>23 CZERWCA DZIEŃ OJCA</a:t>
            </a:r>
            <a:endParaRPr sz="4800" b="1" i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>
            <a:spLocks noGrp="1"/>
          </p:cNvSpPr>
          <p:nvPr>
            <p:ph type="body" idx="1"/>
          </p:nvPr>
        </p:nvSpPr>
        <p:spPr>
          <a:xfrm>
            <a:off x="457200" y="692696"/>
            <a:ext cx="8229600" cy="4824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pl-PL" sz="2960"/>
              <a:t>W Polsce Dzień Ojca obchodzony jest już od kilkudziesięciu lat, a święto </a:t>
            </a:r>
            <a:br>
              <a:rPr lang="pl-PL" sz="2960"/>
            </a:br>
            <a:r>
              <a:rPr lang="pl-PL" sz="2960"/>
              <a:t>to jest coraz bardziej </a:t>
            </a:r>
            <a:br>
              <a:rPr lang="pl-PL" sz="2960"/>
            </a:br>
            <a:r>
              <a:rPr lang="pl-PL" sz="2960"/>
              <a:t>znane. Po raz pierwszy </a:t>
            </a:r>
            <a:br>
              <a:rPr lang="pl-PL" sz="2960"/>
            </a:br>
            <a:r>
              <a:rPr lang="pl-PL" sz="2960"/>
              <a:t>polscy ojcowie </a:t>
            </a:r>
            <a:br>
              <a:rPr lang="pl-PL" sz="2960"/>
            </a:br>
            <a:r>
              <a:rPr lang="pl-PL" sz="2960"/>
              <a:t>świętowali </a:t>
            </a:r>
            <a:br>
              <a:rPr lang="pl-PL" sz="2960"/>
            </a:br>
            <a:r>
              <a:rPr lang="pl-PL" sz="2960"/>
              <a:t>w 1965 roku.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"/>
          <p:cNvSpPr txBox="1">
            <a:spLocks noGrp="1"/>
          </p:cNvSpPr>
          <p:nvPr>
            <p:ph type="body" idx="1"/>
          </p:nvPr>
        </p:nvSpPr>
        <p:spPr>
          <a:xfrm>
            <a:off x="467544" y="836712"/>
            <a:ext cx="8229600" cy="547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pl-PL" sz="2960"/>
              <a:t>Tradycyjnie w Polsce w Dzień Ojca dzieci składają swoim ojcom życzenia </a:t>
            </a:r>
            <a:br>
              <a:rPr lang="pl-PL" sz="2960"/>
            </a:br>
            <a:r>
              <a:rPr lang="pl-PL" sz="2960"/>
              <a:t>i wręczają własnoręcznie </a:t>
            </a:r>
            <a:br>
              <a:rPr lang="pl-PL" sz="2960"/>
            </a:br>
            <a:r>
              <a:rPr lang="pl-PL" sz="2960"/>
              <a:t>wykonane laurki, </a:t>
            </a:r>
            <a:br>
              <a:rPr lang="pl-PL" sz="2960"/>
            </a:br>
            <a:r>
              <a:rPr lang="pl-PL" sz="2960"/>
              <a:t>a w szkołach </a:t>
            </a:r>
            <a:br>
              <a:rPr lang="pl-PL" sz="2960"/>
            </a:br>
            <a:r>
              <a:rPr lang="pl-PL" sz="2960"/>
              <a:t>organizowane </a:t>
            </a:r>
            <a:br>
              <a:rPr lang="pl-PL" sz="2960"/>
            </a:br>
            <a:r>
              <a:rPr lang="pl-PL" sz="2960"/>
              <a:t>są specjalne </a:t>
            </a:r>
            <a:br>
              <a:rPr lang="pl-PL" sz="2960"/>
            </a:br>
            <a:r>
              <a:rPr lang="pl-PL" sz="2960"/>
              <a:t>przedstawienia </a:t>
            </a:r>
            <a:br>
              <a:rPr lang="pl-PL" sz="2960"/>
            </a:br>
            <a:r>
              <a:rPr lang="pl-PL" sz="2960"/>
              <a:t>z tej okazji.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"/>
          <p:cNvSpPr txBox="1">
            <a:spLocks noGrp="1"/>
          </p:cNvSpPr>
          <p:nvPr>
            <p:ph type="body" idx="1"/>
          </p:nvPr>
        </p:nvSpPr>
        <p:spPr>
          <a:xfrm>
            <a:off x="457200" y="188640"/>
            <a:ext cx="8229600" cy="6336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pl-PL" sz="3000"/>
              <a:t>Obchody Dnia Ojca zapoczątkowane zostały w </a:t>
            </a:r>
            <a:r>
              <a:rPr lang="pl-PL" sz="3000" b="1"/>
              <a:t>Stanach Zjednoczonych</a:t>
            </a:r>
            <a:r>
              <a:rPr lang="pl-PL" sz="3000"/>
              <a:t>. Pomysł ten narodził się po dużym sukcesie Dnia Matki - wtedy też pojawiły</a:t>
            </a:r>
            <a:br>
              <a:rPr lang="pl-PL" sz="3000"/>
            </a:br>
            <a:r>
              <a:rPr lang="pl-PL" sz="3000"/>
              <a:t> się głosy, by ustanowić </a:t>
            </a:r>
            <a:br>
              <a:rPr lang="pl-PL" sz="3000"/>
            </a:br>
            <a:r>
              <a:rPr lang="pl-PL" sz="3000"/>
              <a:t>podobne święta dla </a:t>
            </a:r>
            <a:br>
              <a:rPr lang="pl-PL" sz="3000"/>
            </a:br>
            <a:r>
              <a:rPr lang="pl-PL" sz="3000"/>
              <a:t>pozostałych członków rodziny. </a:t>
            </a:r>
            <a:br>
              <a:rPr lang="pl-PL" sz="3000"/>
            </a:br>
            <a:r>
              <a:rPr lang="pl-PL" sz="3000"/>
              <a:t>Pierwszy raz Dzień Ojca </a:t>
            </a:r>
            <a:br>
              <a:rPr lang="pl-PL" sz="3000"/>
            </a:br>
            <a:r>
              <a:rPr lang="pl-PL" sz="3000"/>
              <a:t>obchodzony był w 1910. </a:t>
            </a:r>
            <a:endParaRPr sz="3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"/>
          <p:cNvSpPr txBox="1">
            <a:spLocks noGrp="1"/>
          </p:cNvSpPr>
          <p:nvPr>
            <p:ph type="body" idx="1"/>
          </p:nvPr>
        </p:nvSpPr>
        <p:spPr>
          <a:xfrm>
            <a:off x="457200" y="188640"/>
            <a:ext cx="8229600" cy="5937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pl-PL" sz="3000"/>
              <a:t>Obecnie Dzień Ojca na świecie obchodzony jest w różnych terminach. Przykładowo we </a:t>
            </a:r>
            <a:r>
              <a:rPr lang="pl-PL" sz="3000" b="1"/>
              <a:t>Włoszech</a:t>
            </a:r>
            <a:r>
              <a:rPr lang="pl-PL" sz="3000"/>
              <a:t>, </a:t>
            </a:r>
            <a:r>
              <a:rPr lang="pl-PL" sz="3000" b="1"/>
              <a:t>Portugalii</a:t>
            </a:r>
            <a:r>
              <a:rPr lang="pl-PL" sz="3000"/>
              <a:t> </a:t>
            </a:r>
            <a:br>
              <a:rPr lang="pl-PL" sz="3000"/>
            </a:br>
            <a:r>
              <a:rPr lang="pl-PL" sz="3000"/>
              <a:t>i </a:t>
            </a:r>
            <a:r>
              <a:rPr lang="pl-PL" sz="3000" b="1"/>
              <a:t>Hiszpanii</a:t>
            </a:r>
            <a:r>
              <a:rPr lang="pl-PL" sz="3000"/>
              <a:t> jest to </a:t>
            </a:r>
            <a:r>
              <a:rPr lang="pl-PL" sz="3000" b="1"/>
              <a:t>19 marca</a:t>
            </a:r>
            <a:r>
              <a:rPr lang="pl-PL" sz="3000"/>
              <a:t>, </a:t>
            </a:r>
            <a:br>
              <a:rPr lang="pl-PL" sz="3000"/>
            </a:br>
            <a:r>
              <a:rPr lang="pl-PL" sz="3000"/>
              <a:t>na </a:t>
            </a:r>
            <a:r>
              <a:rPr lang="pl-PL" sz="3000" b="1"/>
              <a:t>Litwie</a:t>
            </a:r>
            <a:r>
              <a:rPr lang="pl-PL" sz="3000"/>
              <a:t> pierwsza </a:t>
            </a:r>
            <a:br>
              <a:rPr lang="pl-PL" sz="3000"/>
            </a:br>
            <a:r>
              <a:rPr lang="pl-PL" sz="3000"/>
              <a:t>niedziela czerwca, </a:t>
            </a:r>
            <a:br>
              <a:rPr lang="pl-PL" sz="3000"/>
            </a:br>
            <a:r>
              <a:rPr lang="pl-PL" sz="3000"/>
              <a:t>a w </a:t>
            </a:r>
            <a:r>
              <a:rPr lang="pl-PL" sz="3000" b="1"/>
              <a:t>Australii</a:t>
            </a:r>
            <a:r>
              <a:rPr lang="pl-PL" sz="3000"/>
              <a:t> druga </a:t>
            </a:r>
            <a:br>
              <a:rPr lang="pl-PL" sz="3000"/>
            </a:br>
            <a:r>
              <a:rPr lang="pl-PL" sz="3000"/>
              <a:t>niedziela czerwca. </a:t>
            </a:r>
            <a:br>
              <a:rPr lang="pl-PL" sz="3000"/>
            </a:br>
            <a:endParaRPr sz="3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"/>
          <p:cNvSpPr txBox="1">
            <a:spLocks noGrp="1"/>
          </p:cNvSpPr>
          <p:nvPr>
            <p:ph type="body" idx="1"/>
          </p:nvPr>
        </p:nvSpPr>
        <p:spPr>
          <a:xfrm>
            <a:off x="457200" y="332656"/>
            <a:ext cx="8229600" cy="57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pl-PL" sz="2960"/>
              <a:t>Z kolei Dzień Ojca w </a:t>
            </a:r>
            <a:r>
              <a:rPr lang="pl-PL" sz="2960" b="1"/>
              <a:t>Niemczech</a:t>
            </a:r>
            <a:r>
              <a:rPr lang="pl-PL" sz="2960"/>
              <a:t> obchodzi się w dniu Wniebowstąpienia Pańskiego, </a:t>
            </a:r>
            <a:br>
              <a:rPr lang="pl-PL" sz="2960"/>
            </a:br>
            <a:r>
              <a:rPr lang="pl-PL" sz="2960"/>
              <a:t>czyli w 39. dzień po niedzieli </a:t>
            </a:r>
            <a:br>
              <a:rPr lang="pl-PL" sz="2960"/>
            </a:br>
            <a:r>
              <a:rPr lang="pl-PL" sz="2960"/>
              <a:t>wielkanocnej. Natomiast </a:t>
            </a:r>
            <a:br>
              <a:rPr lang="pl-PL" sz="2960"/>
            </a:br>
            <a:r>
              <a:rPr lang="pl-PL" sz="2960"/>
              <a:t>w </a:t>
            </a:r>
            <a:r>
              <a:rPr lang="pl-PL" sz="2960" b="1"/>
              <a:t>Wielkiej Brytanii </a:t>
            </a:r>
            <a:r>
              <a:rPr lang="pl-PL" sz="2960"/>
              <a:t/>
            </a:r>
            <a:br>
              <a:rPr lang="pl-PL" sz="2960"/>
            </a:br>
            <a:r>
              <a:rPr lang="pl-PL" sz="2960"/>
              <a:t>Dzień Ojca jest świętem </a:t>
            </a:r>
            <a:br>
              <a:rPr lang="pl-PL" sz="2960"/>
            </a:br>
            <a:r>
              <a:rPr lang="pl-PL" sz="2960"/>
              <a:t>ruchomym i przypada </a:t>
            </a:r>
            <a:br>
              <a:rPr lang="pl-PL" sz="2960"/>
            </a:br>
            <a:r>
              <a:rPr lang="pl-PL" sz="2960"/>
              <a:t>na trzecią niedzielę czerwca.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56592" y="0"/>
            <a:ext cx="10579100" cy="793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9">
      <a:dk1>
        <a:srgbClr val="003399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</Words>
  <PresentationFormat>Pokaz na ekranie (4:3)</PresentationFormat>
  <Paragraphs>6</Paragraphs>
  <Slides>9</Slides>
  <Notes>7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2" baseType="lpstr">
      <vt:lpstr>Arial</vt:lpstr>
      <vt:lpstr>Century Gothic</vt:lpstr>
      <vt:lpstr>Motyw pakietu Office</vt:lpstr>
      <vt:lpstr>23 CZERWCA DZIEŃ OJCA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 CZERWCA DZIEŃ OJCA</dc:title>
  <dc:creator>Waldemar Daszkiewicz</dc:creator>
  <cp:lastModifiedBy>Waldemar Daszkiewicz</cp:lastModifiedBy>
  <cp:revision>1</cp:revision>
  <dcterms:modified xsi:type="dcterms:W3CDTF">2020-06-23T05:02:30Z</dcterms:modified>
</cp:coreProperties>
</file>